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5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DCF38-92E7-4CE6-A43C-B4E0F91DE44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DF4A0-B4DC-40CC-AC8D-5D821D0B2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55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v-SE" altLang="en-US">
                <a:latin typeface="Arial" panose="020B0604020202020204" pitchFamily="34" charset="0"/>
              </a:rPr>
              <a:t>KUI 611: Pengantar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71A53929-D102-4095-A1CA-AFE93BB197A7}" type="slidenum">
              <a:rPr lang="sv-SE" altLang="en-US">
                <a:latin typeface="Arial" panose="020B0604020202020204" pitchFamily="34" charset="0"/>
              </a:rPr>
              <a:pPr eaLnBrk="1" hangingPunct="1"/>
              <a:t>2</a:t>
            </a:fld>
            <a:endParaRPr lang="sv-SE" altLang="en-US">
              <a:latin typeface="Arial" panose="020B0604020202020204" pitchFamily="34" charset="0"/>
            </a:endParaRPr>
          </a:p>
        </p:txBody>
      </p:sp>
      <p:sp>
        <p:nvSpPr>
          <p:cNvPr id="4301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378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v-SE" altLang="en-US">
                <a:latin typeface="Arial" panose="020B0604020202020204" pitchFamily="34" charset="0"/>
              </a:rPr>
              <a:t>KUI 611: Pengantar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DA2111B-55AF-419F-AB2F-CA4CF06C3C4F}" type="slidenum">
              <a:rPr lang="sv-SE" altLang="en-US">
                <a:latin typeface="Arial" panose="020B0604020202020204" pitchFamily="34" charset="0"/>
              </a:rPr>
              <a:pPr eaLnBrk="1" hangingPunct="1"/>
              <a:t>3</a:t>
            </a:fld>
            <a:endParaRPr lang="sv-SE" altLang="en-US">
              <a:latin typeface="Arial" panose="020B0604020202020204" pitchFamily="34" charset="0"/>
            </a:endParaRPr>
          </a:p>
        </p:txBody>
      </p:sp>
      <p:sp>
        <p:nvSpPr>
          <p:cNvPr id="4403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05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A05D-DD69-4CA3-BCF1-7AF2E9492A8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766D-93C2-464D-B99A-1BF7C763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3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A05D-DD69-4CA3-BCF1-7AF2E9492A8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766D-93C2-464D-B99A-1BF7C763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25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A05D-DD69-4CA3-BCF1-7AF2E9492A8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766D-93C2-464D-B99A-1BF7C763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47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A05D-DD69-4CA3-BCF1-7AF2E9492A8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766D-93C2-464D-B99A-1BF7C763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1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A05D-DD69-4CA3-BCF1-7AF2E9492A8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766D-93C2-464D-B99A-1BF7C763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1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A05D-DD69-4CA3-BCF1-7AF2E9492A8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766D-93C2-464D-B99A-1BF7C763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3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A05D-DD69-4CA3-BCF1-7AF2E9492A8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766D-93C2-464D-B99A-1BF7C763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A05D-DD69-4CA3-BCF1-7AF2E9492A8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766D-93C2-464D-B99A-1BF7C763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5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A05D-DD69-4CA3-BCF1-7AF2E9492A8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766D-93C2-464D-B99A-1BF7C763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1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A05D-DD69-4CA3-BCF1-7AF2E9492A8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766D-93C2-464D-B99A-1BF7C763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6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A05D-DD69-4CA3-BCF1-7AF2E9492A8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1766D-93C2-464D-B99A-1BF7C763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9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0A05D-DD69-4CA3-BCF1-7AF2E9492A84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1766D-93C2-464D-B99A-1BF7C7636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5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Inferensi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1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en-US" dirty="0" smtClean="0"/>
              <a:t>Probabilitas vs. </a:t>
            </a:r>
            <a:r>
              <a:rPr lang="sv-SE" altLang="en-US" dirty="0" smtClean="0"/>
              <a:t>Inferensi Statistik</a:t>
            </a:r>
            <a:endParaRPr lang="sv-SE" altLang="en-US" dirty="0" smtClean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282950" y="2492376"/>
            <a:ext cx="1727200" cy="2879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GB" altLang="en-US" sz="2400">
              <a:latin typeface="Arial" panose="020B0604020202020204" pitchFamily="34" charset="0"/>
            </a:endParaRPr>
          </a:p>
        </p:txBody>
      </p:sp>
      <p:sp>
        <p:nvSpPr>
          <p:cNvPr id="136199" name="AutoShape 7"/>
          <p:cNvSpPr>
            <a:spLocks noChangeArrowheads="1"/>
          </p:cNvSpPr>
          <p:nvPr/>
        </p:nvSpPr>
        <p:spPr bwMode="auto">
          <a:xfrm>
            <a:off x="5327312" y="3427414"/>
            <a:ext cx="1296988" cy="936625"/>
          </a:xfrm>
          <a:prstGeom prst="rightArrow">
            <a:avLst>
              <a:gd name="adj1" fmla="val 50000"/>
              <a:gd name="adj2" fmla="val 34619"/>
            </a:avLst>
          </a:prstGeom>
          <a:gradFill rotWithShape="1">
            <a:gsLst>
              <a:gs pos="0">
                <a:srgbClr val="FFFF99"/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graphicFrame>
        <p:nvGraphicFramePr>
          <p:cNvPr id="3074" name="Object 11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Formel" r:id="rId4" imgW="114120" imgH="215640" progId="Equation.3">
                  <p:embed/>
                </p:oleObj>
              </mc:Choice>
              <mc:Fallback>
                <p:oleObj name="Formel" r:id="rId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9" name="Group 17"/>
          <p:cNvGrpSpPr>
            <a:grpSpLocks/>
          </p:cNvGrpSpPr>
          <p:nvPr/>
        </p:nvGrpSpPr>
        <p:grpSpPr bwMode="auto">
          <a:xfrm>
            <a:off x="4002089" y="4078289"/>
            <a:ext cx="287337" cy="503237"/>
            <a:chOff x="792" y="3521"/>
            <a:chExt cx="182" cy="454"/>
          </a:xfrm>
        </p:grpSpPr>
        <p:sp>
          <p:nvSpPr>
            <p:cNvPr id="3159" name="Oval 13"/>
            <p:cNvSpPr>
              <a:spLocks noChangeArrowheads="1"/>
            </p:cNvSpPr>
            <p:nvPr/>
          </p:nvSpPr>
          <p:spPr bwMode="auto">
            <a:xfrm>
              <a:off x="839" y="3521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60" name="AutoShape 14"/>
            <p:cNvSpPr>
              <a:spLocks noChangeArrowheads="1"/>
            </p:cNvSpPr>
            <p:nvPr/>
          </p:nvSpPr>
          <p:spPr bwMode="auto">
            <a:xfrm rot="10610901">
              <a:off x="792" y="3610"/>
              <a:ext cx="182" cy="181"/>
            </a:xfrm>
            <a:custGeom>
              <a:avLst/>
              <a:gdLst>
                <a:gd name="T0" fmla="*/ 159 w 21600"/>
                <a:gd name="T1" fmla="*/ 91 h 21600"/>
                <a:gd name="T2" fmla="*/ 91 w 21600"/>
                <a:gd name="T3" fmla="*/ 181 h 21600"/>
                <a:gd name="T4" fmla="*/ 23 w 21600"/>
                <a:gd name="T5" fmla="*/ 91 h 21600"/>
                <a:gd name="T6" fmla="*/ 9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535 h 21600"/>
                <a:gd name="T14" fmla="*/ 17090 w 21600"/>
                <a:gd name="T15" fmla="*/ 170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61" name="Rectangle 15"/>
            <p:cNvSpPr>
              <a:spLocks noChangeArrowheads="1"/>
            </p:cNvSpPr>
            <p:nvPr/>
          </p:nvSpPr>
          <p:spPr bwMode="auto">
            <a:xfrm>
              <a:off x="884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62" name="Rectangle 16"/>
            <p:cNvSpPr>
              <a:spLocks noChangeArrowheads="1"/>
            </p:cNvSpPr>
            <p:nvPr/>
          </p:nvSpPr>
          <p:spPr bwMode="auto">
            <a:xfrm>
              <a:off x="839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</p:grpSp>
      <p:grpSp>
        <p:nvGrpSpPr>
          <p:cNvPr id="3080" name="Group 18"/>
          <p:cNvGrpSpPr>
            <a:grpSpLocks/>
          </p:cNvGrpSpPr>
          <p:nvPr/>
        </p:nvGrpSpPr>
        <p:grpSpPr bwMode="auto">
          <a:xfrm>
            <a:off x="3497264" y="4724401"/>
            <a:ext cx="287337" cy="504825"/>
            <a:chOff x="792" y="3521"/>
            <a:chExt cx="182" cy="454"/>
          </a:xfrm>
        </p:grpSpPr>
        <p:sp>
          <p:nvSpPr>
            <p:cNvPr id="3155" name="Oval 19"/>
            <p:cNvSpPr>
              <a:spLocks noChangeArrowheads="1"/>
            </p:cNvSpPr>
            <p:nvPr/>
          </p:nvSpPr>
          <p:spPr bwMode="auto">
            <a:xfrm>
              <a:off x="839" y="3521"/>
              <a:ext cx="91" cy="9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56" name="AutoShape 20"/>
            <p:cNvSpPr>
              <a:spLocks noChangeArrowheads="1"/>
            </p:cNvSpPr>
            <p:nvPr/>
          </p:nvSpPr>
          <p:spPr bwMode="auto">
            <a:xfrm rot="10610901">
              <a:off x="792" y="3610"/>
              <a:ext cx="182" cy="181"/>
            </a:xfrm>
            <a:custGeom>
              <a:avLst/>
              <a:gdLst>
                <a:gd name="T0" fmla="*/ 159 w 21600"/>
                <a:gd name="T1" fmla="*/ 91 h 21600"/>
                <a:gd name="T2" fmla="*/ 91 w 21600"/>
                <a:gd name="T3" fmla="*/ 181 h 21600"/>
                <a:gd name="T4" fmla="*/ 23 w 21600"/>
                <a:gd name="T5" fmla="*/ 91 h 21600"/>
                <a:gd name="T6" fmla="*/ 9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535 h 21600"/>
                <a:gd name="T14" fmla="*/ 17090 w 21600"/>
                <a:gd name="T15" fmla="*/ 170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57" name="Rectangle 21"/>
            <p:cNvSpPr>
              <a:spLocks noChangeArrowheads="1"/>
            </p:cNvSpPr>
            <p:nvPr/>
          </p:nvSpPr>
          <p:spPr bwMode="auto">
            <a:xfrm>
              <a:off x="884" y="3793"/>
              <a:ext cx="45" cy="18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58" name="Rectangle 22"/>
            <p:cNvSpPr>
              <a:spLocks noChangeArrowheads="1"/>
            </p:cNvSpPr>
            <p:nvPr/>
          </p:nvSpPr>
          <p:spPr bwMode="auto">
            <a:xfrm>
              <a:off x="839" y="3793"/>
              <a:ext cx="45" cy="18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</p:grpSp>
      <p:grpSp>
        <p:nvGrpSpPr>
          <p:cNvPr id="3081" name="Group 23"/>
          <p:cNvGrpSpPr>
            <a:grpSpLocks/>
          </p:cNvGrpSpPr>
          <p:nvPr/>
        </p:nvGrpSpPr>
        <p:grpSpPr bwMode="auto">
          <a:xfrm>
            <a:off x="3497264" y="2636839"/>
            <a:ext cx="287337" cy="503237"/>
            <a:chOff x="792" y="3521"/>
            <a:chExt cx="182" cy="454"/>
          </a:xfrm>
        </p:grpSpPr>
        <p:sp>
          <p:nvSpPr>
            <p:cNvPr id="3151" name="Oval 24"/>
            <p:cNvSpPr>
              <a:spLocks noChangeArrowheads="1"/>
            </p:cNvSpPr>
            <p:nvPr/>
          </p:nvSpPr>
          <p:spPr bwMode="auto">
            <a:xfrm>
              <a:off x="839" y="3521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52" name="AutoShape 25"/>
            <p:cNvSpPr>
              <a:spLocks noChangeArrowheads="1"/>
            </p:cNvSpPr>
            <p:nvPr/>
          </p:nvSpPr>
          <p:spPr bwMode="auto">
            <a:xfrm rot="10610901">
              <a:off x="792" y="3610"/>
              <a:ext cx="182" cy="181"/>
            </a:xfrm>
            <a:custGeom>
              <a:avLst/>
              <a:gdLst>
                <a:gd name="T0" fmla="*/ 159 w 21600"/>
                <a:gd name="T1" fmla="*/ 91 h 21600"/>
                <a:gd name="T2" fmla="*/ 91 w 21600"/>
                <a:gd name="T3" fmla="*/ 181 h 21600"/>
                <a:gd name="T4" fmla="*/ 23 w 21600"/>
                <a:gd name="T5" fmla="*/ 91 h 21600"/>
                <a:gd name="T6" fmla="*/ 9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535 h 21600"/>
                <a:gd name="T14" fmla="*/ 17090 w 21600"/>
                <a:gd name="T15" fmla="*/ 170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53" name="Rectangle 26"/>
            <p:cNvSpPr>
              <a:spLocks noChangeArrowheads="1"/>
            </p:cNvSpPr>
            <p:nvPr/>
          </p:nvSpPr>
          <p:spPr bwMode="auto">
            <a:xfrm>
              <a:off x="884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54" name="Rectangle 27"/>
            <p:cNvSpPr>
              <a:spLocks noChangeArrowheads="1"/>
            </p:cNvSpPr>
            <p:nvPr/>
          </p:nvSpPr>
          <p:spPr bwMode="auto">
            <a:xfrm>
              <a:off x="839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</p:grpSp>
      <p:grpSp>
        <p:nvGrpSpPr>
          <p:cNvPr id="3082" name="Group 28"/>
          <p:cNvGrpSpPr>
            <a:grpSpLocks/>
          </p:cNvGrpSpPr>
          <p:nvPr/>
        </p:nvGrpSpPr>
        <p:grpSpPr bwMode="auto">
          <a:xfrm>
            <a:off x="4002089" y="2636839"/>
            <a:ext cx="287337" cy="503237"/>
            <a:chOff x="792" y="3521"/>
            <a:chExt cx="182" cy="454"/>
          </a:xfrm>
        </p:grpSpPr>
        <p:sp>
          <p:nvSpPr>
            <p:cNvPr id="3147" name="Oval 29"/>
            <p:cNvSpPr>
              <a:spLocks noChangeArrowheads="1"/>
            </p:cNvSpPr>
            <p:nvPr/>
          </p:nvSpPr>
          <p:spPr bwMode="auto">
            <a:xfrm>
              <a:off x="839" y="3521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48" name="AutoShape 30"/>
            <p:cNvSpPr>
              <a:spLocks noChangeArrowheads="1"/>
            </p:cNvSpPr>
            <p:nvPr/>
          </p:nvSpPr>
          <p:spPr bwMode="auto">
            <a:xfrm rot="10610901">
              <a:off x="792" y="3610"/>
              <a:ext cx="182" cy="181"/>
            </a:xfrm>
            <a:custGeom>
              <a:avLst/>
              <a:gdLst>
                <a:gd name="T0" fmla="*/ 159 w 21600"/>
                <a:gd name="T1" fmla="*/ 91 h 21600"/>
                <a:gd name="T2" fmla="*/ 91 w 21600"/>
                <a:gd name="T3" fmla="*/ 181 h 21600"/>
                <a:gd name="T4" fmla="*/ 23 w 21600"/>
                <a:gd name="T5" fmla="*/ 91 h 21600"/>
                <a:gd name="T6" fmla="*/ 9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535 h 21600"/>
                <a:gd name="T14" fmla="*/ 17090 w 21600"/>
                <a:gd name="T15" fmla="*/ 170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49" name="Rectangle 31"/>
            <p:cNvSpPr>
              <a:spLocks noChangeArrowheads="1"/>
            </p:cNvSpPr>
            <p:nvPr/>
          </p:nvSpPr>
          <p:spPr bwMode="auto">
            <a:xfrm>
              <a:off x="884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50" name="Rectangle 32"/>
            <p:cNvSpPr>
              <a:spLocks noChangeArrowheads="1"/>
            </p:cNvSpPr>
            <p:nvPr/>
          </p:nvSpPr>
          <p:spPr bwMode="auto">
            <a:xfrm>
              <a:off x="839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</p:grpSp>
      <p:grpSp>
        <p:nvGrpSpPr>
          <p:cNvPr id="3083" name="Group 33"/>
          <p:cNvGrpSpPr>
            <a:grpSpLocks/>
          </p:cNvGrpSpPr>
          <p:nvPr/>
        </p:nvGrpSpPr>
        <p:grpSpPr bwMode="auto">
          <a:xfrm>
            <a:off x="3497264" y="3357564"/>
            <a:ext cx="287337" cy="503237"/>
            <a:chOff x="792" y="3521"/>
            <a:chExt cx="182" cy="454"/>
          </a:xfrm>
        </p:grpSpPr>
        <p:sp>
          <p:nvSpPr>
            <p:cNvPr id="3143" name="Oval 34"/>
            <p:cNvSpPr>
              <a:spLocks noChangeArrowheads="1"/>
            </p:cNvSpPr>
            <p:nvPr/>
          </p:nvSpPr>
          <p:spPr bwMode="auto">
            <a:xfrm>
              <a:off x="839" y="3521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44" name="AutoShape 35"/>
            <p:cNvSpPr>
              <a:spLocks noChangeArrowheads="1"/>
            </p:cNvSpPr>
            <p:nvPr/>
          </p:nvSpPr>
          <p:spPr bwMode="auto">
            <a:xfrm rot="10610901">
              <a:off x="792" y="3610"/>
              <a:ext cx="182" cy="181"/>
            </a:xfrm>
            <a:custGeom>
              <a:avLst/>
              <a:gdLst>
                <a:gd name="T0" fmla="*/ 159 w 21600"/>
                <a:gd name="T1" fmla="*/ 91 h 21600"/>
                <a:gd name="T2" fmla="*/ 91 w 21600"/>
                <a:gd name="T3" fmla="*/ 181 h 21600"/>
                <a:gd name="T4" fmla="*/ 23 w 21600"/>
                <a:gd name="T5" fmla="*/ 91 h 21600"/>
                <a:gd name="T6" fmla="*/ 9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535 h 21600"/>
                <a:gd name="T14" fmla="*/ 17090 w 21600"/>
                <a:gd name="T15" fmla="*/ 170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45" name="Rectangle 36"/>
            <p:cNvSpPr>
              <a:spLocks noChangeArrowheads="1"/>
            </p:cNvSpPr>
            <p:nvPr/>
          </p:nvSpPr>
          <p:spPr bwMode="auto">
            <a:xfrm>
              <a:off x="884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46" name="Rectangle 37"/>
            <p:cNvSpPr>
              <a:spLocks noChangeArrowheads="1"/>
            </p:cNvSpPr>
            <p:nvPr/>
          </p:nvSpPr>
          <p:spPr bwMode="auto">
            <a:xfrm>
              <a:off x="839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</p:grpSp>
      <p:grpSp>
        <p:nvGrpSpPr>
          <p:cNvPr id="3084" name="Group 38"/>
          <p:cNvGrpSpPr>
            <a:grpSpLocks/>
          </p:cNvGrpSpPr>
          <p:nvPr/>
        </p:nvGrpSpPr>
        <p:grpSpPr bwMode="auto">
          <a:xfrm>
            <a:off x="4506914" y="2636839"/>
            <a:ext cx="287337" cy="503237"/>
            <a:chOff x="792" y="3521"/>
            <a:chExt cx="182" cy="454"/>
          </a:xfrm>
        </p:grpSpPr>
        <p:sp>
          <p:nvSpPr>
            <p:cNvPr id="3139" name="Oval 39"/>
            <p:cNvSpPr>
              <a:spLocks noChangeArrowheads="1"/>
            </p:cNvSpPr>
            <p:nvPr/>
          </p:nvSpPr>
          <p:spPr bwMode="auto">
            <a:xfrm>
              <a:off x="839" y="3521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40" name="AutoShape 40"/>
            <p:cNvSpPr>
              <a:spLocks noChangeArrowheads="1"/>
            </p:cNvSpPr>
            <p:nvPr/>
          </p:nvSpPr>
          <p:spPr bwMode="auto">
            <a:xfrm rot="10610901">
              <a:off x="792" y="3610"/>
              <a:ext cx="182" cy="181"/>
            </a:xfrm>
            <a:custGeom>
              <a:avLst/>
              <a:gdLst>
                <a:gd name="T0" fmla="*/ 159 w 21600"/>
                <a:gd name="T1" fmla="*/ 91 h 21600"/>
                <a:gd name="T2" fmla="*/ 91 w 21600"/>
                <a:gd name="T3" fmla="*/ 181 h 21600"/>
                <a:gd name="T4" fmla="*/ 23 w 21600"/>
                <a:gd name="T5" fmla="*/ 91 h 21600"/>
                <a:gd name="T6" fmla="*/ 9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535 h 21600"/>
                <a:gd name="T14" fmla="*/ 17090 w 21600"/>
                <a:gd name="T15" fmla="*/ 170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41" name="Rectangle 41"/>
            <p:cNvSpPr>
              <a:spLocks noChangeArrowheads="1"/>
            </p:cNvSpPr>
            <p:nvPr/>
          </p:nvSpPr>
          <p:spPr bwMode="auto">
            <a:xfrm>
              <a:off x="884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42" name="Rectangle 42"/>
            <p:cNvSpPr>
              <a:spLocks noChangeArrowheads="1"/>
            </p:cNvSpPr>
            <p:nvPr/>
          </p:nvSpPr>
          <p:spPr bwMode="auto">
            <a:xfrm>
              <a:off x="839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</p:grpSp>
      <p:grpSp>
        <p:nvGrpSpPr>
          <p:cNvPr id="3085" name="Group 43"/>
          <p:cNvGrpSpPr>
            <a:grpSpLocks/>
          </p:cNvGrpSpPr>
          <p:nvPr/>
        </p:nvGrpSpPr>
        <p:grpSpPr bwMode="auto">
          <a:xfrm>
            <a:off x="3497264" y="4078289"/>
            <a:ext cx="287337" cy="503237"/>
            <a:chOff x="792" y="3521"/>
            <a:chExt cx="182" cy="454"/>
          </a:xfrm>
        </p:grpSpPr>
        <p:sp>
          <p:nvSpPr>
            <p:cNvPr id="3135" name="Oval 44"/>
            <p:cNvSpPr>
              <a:spLocks noChangeArrowheads="1"/>
            </p:cNvSpPr>
            <p:nvPr/>
          </p:nvSpPr>
          <p:spPr bwMode="auto">
            <a:xfrm>
              <a:off x="839" y="3521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36" name="AutoShape 45"/>
            <p:cNvSpPr>
              <a:spLocks noChangeArrowheads="1"/>
            </p:cNvSpPr>
            <p:nvPr/>
          </p:nvSpPr>
          <p:spPr bwMode="auto">
            <a:xfrm rot="10610901">
              <a:off x="792" y="3610"/>
              <a:ext cx="182" cy="181"/>
            </a:xfrm>
            <a:custGeom>
              <a:avLst/>
              <a:gdLst>
                <a:gd name="T0" fmla="*/ 159 w 21600"/>
                <a:gd name="T1" fmla="*/ 91 h 21600"/>
                <a:gd name="T2" fmla="*/ 91 w 21600"/>
                <a:gd name="T3" fmla="*/ 181 h 21600"/>
                <a:gd name="T4" fmla="*/ 23 w 21600"/>
                <a:gd name="T5" fmla="*/ 91 h 21600"/>
                <a:gd name="T6" fmla="*/ 9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535 h 21600"/>
                <a:gd name="T14" fmla="*/ 17090 w 21600"/>
                <a:gd name="T15" fmla="*/ 170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37" name="Rectangle 46"/>
            <p:cNvSpPr>
              <a:spLocks noChangeArrowheads="1"/>
            </p:cNvSpPr>
            <p:nvPr/>
          </p:nvSpPr>
          <p:spPr bwMode="auto">
            <a:xfrm>
              <a:off x="884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38" name="Rectangle 47"/>
            <p:cNvSpPr>
              <a:spLocks noChangeArrowheads="1"/>
            </p:cNvSpPr>
            <p:nvPr/>
          </p:nvSpPr>
          <p:spPr bwMode="auto">
            <a:xfrm>
              <a:off x="839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</p:grpSp>
      <p:grpSp>
        <p:nvGrpSpPr>
          <p:cNvPr id="3086" name="Group 48"/>
          <p:cNvGrpSpPr>
            <a:grpSpLocks/>
          </p:cNvGrpSpPr>
          <p:nvPr/>
        </p:nvGrpSpPr>
        <p:grpSpPr bwMode="auto">
          <a:xfrm>
            <a:off x="4002089" y="4725989"/>
            <a:ext cx="287337" cy="503237"/>
            <a:chOff x="792" y="3521"/>
            <a:chExt cx="182" cy="454"/>
          </a:xfrm>
        </p:grpSpPr>
        <p:sp>
          <p:nvSpPr>
            <p:cNvPr id="3131" name="Oval 49"/>
            <p:cNvSpPr>
              <a:spLocks noChangeArrowheads="1"/>
            </p:cNvSpPr>
            <p:nvPr/>
          </p:nvSpPr>
          <p:spPr bwMode="auto">
            <a:xfrm>
              <a:off x="839" y="3521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32" name="AutoShape 50"/>
            <p:cNvSpPr>
              <a:spLocks noChangeArrowheads="1"/>
            </p:cNvSpPr>
            <p:nvPr/>
          </p:nvSpPr>
          <p:spPr bwMode="auto">
            <a:xfrm rot="10610901">
              <a:off x="792" y="3610"/>
              <a:ext cx="182" cy="181"/>
            </a:xfrm>
            <a:custGeom>
              <a:avLst/>
              <a:gdLst>
                <a:gd name="T0" fmla="*/ 159 w 21600"/>
                <a:gd name="T1" fmla="*/ 91 h 21600"/>
                <a:gd name="T2" fmla="*/ 91 w 21600"/>
                <a:gd name="T3" fmla="*/ 181 h 21600"/>
                <a:gd name="T4" fmla="*/ 23 w 21600"/>
                <a:gd name="T5" fmla="*/ 91 h 21600"/>
                <a:gd name="T6" fmla="*/ 9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535 h 21600"/>
                <a:gd name="T14" fmla="*/ 17090 w 21600"/>
                <a:gd name="T15" fmla="*/ 170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33" name="Rectangle 51"/>
            <p:cNvSpPr>
              <a:spLocks noChangeArrowheads="1"/>
            </p:cNvSpPr>
            <p:nvPr/>
          </p:nvSpPr>
          <p:spPr bwMode="auto">
            <a:xfrm>
              <a:off x="884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34" name="Rectangle 52"/>
            <p:cNvSpPr>
              <a:spLocks noChangeArrowheads="1"/>
            </p:cNvSpPr>
            <p:nvPr/>
          </p:nvSpPr>
          <p:spPr bwMode="auto">
            <a:xfrm>
              <a:off x="839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</p:grpSp>
      <p:grpSp>
        <p:nvGrpSpPr>
          <p:cNvPr id="3087" name="Group 53"/>
          <p:cNvGrpSpPr>
            <a:grpSpLocks/>
          </p:cNvGrpSpPr>
          <p:nvPr/>
        </p:nvGrpSpPr>
        <p:grpSpPr bwMode="auto">
          <a:xfrm>
            <a:off x="4506914" y="3357564"/>
            <a:ext cx="287337" cy="503237"/>
            <a:chOff x="792" y="3521"/>
            <a:chExt cx="182" cy="454"/>
          </a:xfrm>
        </p:grpSpPr>
        <p:sp>
          <p:nvSpPr>
            <p:cNvPr id="3127" name="Oval 54"/>
            <p:cNvSpPr>
              <a:spLocks noChangeArrowheads="1"/>
            </p:cNvSpPr>
            <p:nvPr/>
          </p:nvSpPr>
          <p:spPr bwMode="auto">
            <a:xfrm>
              <a:off x="839" y="3521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28" name="AutoShape 55"/>
            <p:cNvSpPr>
              <a:spLocks noChangeArrowheads="1"/>
            </p:cNvSpPr>
            <p:nvPr/>
          </p:nvSpPr>
          <p:spPr bwMode="auto">
            <a:xfrm rot="10610901">
              <a:off x="792" y="3610"/>
              <a:ext cx="182" cy="181"/>
            </a:xfrm>
            <a:custGeom>
              <a:avLst/>
              <a:gdLst>
                <a:gd name="T0" fmla="*/ 159 w 21600"/>
                <a:gd name="T1" fmla="*/ 91 h 21600"/>
                <a:gd name="T2" fmla="*/ 91 w 21600"/>
                <a:gd name="T3" fmla="*/ 181 h 21600"/>
                <a:gd name="T4" fmla="*/ 23 w 21600"/>
                <a:gd name="T5" fmla="*/ 91 h 21600"/>
                <a:gd name="T6" fmla="*/ 9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535 h 21600"/>
                <a:gd name="T14" fmla="*/ 17090 w 21600"/>
                <a:gd name="T15" fmla="*/ 170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29" name="Rectangle 56"/>
            <p:cNvSpPr>
              <a:spLocks noChangeArrowheads="1"/>
            </p:cNvSpPr>
            <p:nvPr/>
          </p:nvSpPr>
          <p:spPr bwMode="auto">
            <a:xfrm>
              <a:off x="884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30" name="Rectangle 57"/>
            <p:cNvSpPr>
              <a:spLocks noChangeArrowheads="1"/>
            </p:cNvSpPr>
            <p:nvPr/>
          </p:nvSpPr>
          <p:spPr bwMode="auto">
            <a:xfrm>
              <a:off x="839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</p:grpSp>
      <p:grpSp>
        <p:nvGrpSpPr>
          <p:cNvPr id="3088" name="Group 58"/>
          <p:cNvGrpSpPr>
            <a:grpSpLocks/>
          </p:cNvGrpSpPr>
          <p:nvPr/>
        </p:nvGrpSpPr>
        <p:grpSpPr bwMode="auto">
          <a:xfrm>
            <a:off x="4506914" y="4078289"/>
            <a:ext cx="287337" cy="503237"/>
            <a:chOff x="792" y="3521"/>
            <a:chExt cx="182" cy="454"/>
          </a:xfrm>
        </p:grpSpPr>
        <p:sp>
          <p:nvSpPr>
            <p:cNvPr id="3123" name="Oval 59"/>
            <p:cNvSpPr>
              <a:spLocks noChangeArrowheads="1"/>
            </p:cNvSpPr>
            <p:nvPr/>
          </p:nvSpPr>
          <p:spPr bwMode="auto">
            <a:xfrm>
              <a:off x="839" y="3521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24" name="AutoShape 60"/>
            <p:cNvSpPr>
              <a:spLocks noChangeArrowheads="1"/>
            </p:cNvSpPr>
            <p:nvPr/>
          </p:nvSpPr>
          <p:spPr bwMode="auto">
            <a:xfrm rot="10610901">
              <a:off x="792" y="3610"/>
              <a:ext cx="182" cy="181"/>
            </a:xfrm>
            <a:custGeom>
              <a:avLst/>
              <a:gdLst>
                <a:gd name="T0" fmla="*/ 159 w 21600"/>
                <a:gd name="T1" fmla="*/ 91 h 21600"/>
                <a:gd name="T2" fmla="*/ 91 w 21600"/>
                <a:gd name="T3" fmla="*/ 181 h 21600"/>
                <a:gd name="T4" fmla="*/ 23 w 21600"/>
                <a:gd name="T5" fmla="*/ 91 h 21600"/>
                <a:gd name="T6" fmla="*/ 9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535 h 21600"/>
                <a:gd name="T14" fmla="*/ 17090 w 21600"/>
                <a:gd name="T15" fmla="*/ 170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25" name="Rectangle 61"/>
            <p:cNvSpPr>
              <a:spLocks noChangeArrowheads="1"/>
            </p:cNvSpPr>
            <p:nvPr/>
          </p:nvSpPr>
          <p:spPr bwMode="auto">
            <a:xfrm>
              <a:off x="884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26" name="Rectangle 62"/>
            <p:cNvSpPr>
              <a:spLocks noChangeArrowheads="1"/>
            </p:cNvSpPr>
            <p:nvPr/>
          </p:nvSpPr>
          <p:spPr bwMode="auto">
            <a:xfrm>
              <a:off x="839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</p:grpSp>
      <p:grpSp>
        <p:nvGrpSpPr>
          <p:cNvPr id="3089" name="Group 63"/>
          <p:cNvGrpSpPr>
            <a:grpSpLocks/>
          </p:cNvGrpSpPr>
          <p:nvPr/>
        </p:nvGrpSpPr>
        <p:grpSpPr bwMode="auto">
          <a:xfrm>
            <a:off x="4506914" y="4724401"/>
            <a:ext cx="287337" cy="504825"/>
            <a:chOff x="792" y="3521"/>
            <a:chExt cx="182" cy="454"/>
          </a:xfrm>
        </p:grpSpPr>
        <p:sp>
          <p:nvSpPr>
            <p:cNvPr id="3119" name="Oval 64"/>
            <p:cNvSpPr>
              <a:spLocks noChangeArrowheads="1"/>
            </p:cNvSpPr>
            <p:nvPr/>
          </p:nvSpPr>
          <p:spPr bwMode="auto">
            <a:xfrm>
              <a:off x="839" y="3521"/>
              <a:ext cx="91" cy="9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20" name="AutoShape 65"/>
            <p:cNvSpPr>
              <a:spLocks noChangeArrowheads="1"/>
            </p:cNvSpPr>
            <p:nvPr/>
          </p:nvSpPr>
          <p:spPr bwMode="auto">
            <a:xfrm rot="10610901">
              <a:off x="792" y="3610"/>
              <a:ext cx="182" cy="181"/>
            </a:xfrm>
            <a:custGeom>
              <a:avLst/>
              <a:gdLst>
                <a:gd name="T0" fmla="*/ 159 w 21600"/>
                <a:gd name="T1" fmla="*/ 91 h 21600"/>
                <a:gd name="T2" fmla="*/ 91 w 21600"/>
                <a:gd name="T3" fmla="*/ 181 h 21600"/>
                <a:gd name="T4" fmla="*/ 23 w 21600"/>
                <a:gd name="T5" fmla="*/ 91 h 21600"/>
                <a:gd name="T6" fmla="*/ 9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535 h 21600"/>
                <a:gd name="T14" fmla="*/ 17090 w 21600"/>
                <a:gd name="T15" fmla="*/ 170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21" name="Rectangle 66"/>
            <p:cNvSpPr>
              <a:spLocks noChangeArrowheads="1"/>
            </p:cNvSpPr>
            <p:nvPr/>
          </p:nvSpPr>
          <p:spPr bwMode="auto">
            <a:xfrm>
              <a:off x="884" y="3793"/>
              <a:ext cx="45" cy="18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22" name="Rectangle 67"/>
            <p:cNvSpPr>
              <a:spLocks noChangeArrowheads="1"/>
            </p:cNvSpPr>
            <p:nvPr/>
          </p:nvSpPr>
          <p:spPr bwMode="auto">
            <a:xfrm>
              <a:off x="839" y="3793"/>
              <a:ext cx="45" cy="18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</p:grpSp>
      <p:grpSp>
        <p:nvGrpSpPr>
          <p:cNvPr id="3090" name="Group 68"/>
          <p:cNvGrpSpPr>
            <a:grpSpLocks/>
          </p:cNvGrpSpPr>
          <p:nvPr/>
        </p:nvGrpSpPr>
        <p:grpSpPr bwMode="auto">
          <a:xfrm>
            <a:off x="4002089" y="3357564"/>
            <a:ext cx="287337" cy="504825"/>
            <a:chOff x="792" y="3521"/>
            <a:chExt cx="182" cy="454"/>
          </a:xfrm>
        </p:grpSpPr>
        <p:sp>
          <p:nvSpPr>
            <p:cNvPr id="3115" name="Oval 69"/>
            <p:cNvSpPr>
              <a:spLocks noChangeArrowheads="1"/>
            </p:cNvSpPr>
            <p:nvPr/>
          </p:nvSpPr>
          <p:spPr bwMode="auto">
            <a:xfrm>
              <a:off x="839" y="3521"/>
              <a:ext cx="91" cy="9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16" name="AutoShape 70"/>
            <p:cNvSpPr>
              <a:spLocks noChangeArrowheads="1"/>
            </p:cNvSpPr>
            <p:nvPr/>
          </p:nvSpPr>
          <p:spPr bwMode="auto">
            <a:xfrm rot="10610901">
              <a:off x="792" y="3610"/>
              <a:ext cx="182" cy="181"/>
            </a:xfrm>
            <a:custGeom>
              <a:avLst/>
              <a:gdLst>
                <a:gd name="T0" fmla="*/ 159 w 21600"/>
                <a:gd name="T1" fmla="*/ 91 h 21600"/>
                <a:gd name="T2" fmla="*/ 91 w 21600"/>
                <a:gd name="T3" fmla="*/ 181 h 21600"/>
                <a:gd name="T4" fmla="*/ 23 w 21600"/>
                <a:gd name="T5" fmla="*/ 91 h 21600"/>
                <a:gd name="T6" fmla="*/ 9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535 h 21600"/>
                <a:gd name="T14" fmla="*/ 17090 w 21600"/>
                <a:gd name="T15" fmla="*/ 170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17" name="Rectangle 71"/>
            <p:cNvSpPr>
              <a:spLocks noChangeArrowheads="1"/>
            </p:cNvSpPr>
            <p:nvPr/>
          </p:nvSpPr>
          <p:spPr bwMode="auto">
            <a:xfrm>
              <a:off x="884" y="3793"/>
              <a:ext cx="45" cy="18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18" name="Rectangle 72"/>
            <p:cNvSpPr>
              <a:spLocks noChangeArrowheads="1"/>
            </p:cNvSpPr>
            <p:nvPr/>
          </p:nvSpPr>
          <p:spPr bwMode="auto">
            <a:xfrm>
              <a:off x="839" y="3793"/>
              <a:ext cx="45" cy="18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</p:grpSp>
      <p:sp>
        <p:nvSpPr>
          <p:cNvPr id="3091" name="Text Box 73"/>
          <p:cNvSpPr txBox="1">
            <a:spLocks noChangeArrowheads="1"/>
          </p:cNvSpPr>
          <p:nvPr/>
        </p:nvSpPr>
        <p:spPr bwMode="auto">
          <a:xfrm>
            <a:off x="819150" y="1557338"/>
            <a:ext cx="39957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v-SE" altLang="en-US" dirty="0"/>
              <a:t>Permasalahan dalam probabilitas</a:t>
            </a:r>
          </a:p>
        </p:txBody>
      </p:sp>
      <p:sp>
        <p:nvSpPr>
          <p:cNvPr id="136266" name="Text Box 74"/>
          <p:cNvSpPr txBox="1">
            <a:spLocks noChangeArrowheads="1"/>
          </p:cNvSpPr>
          <p:nvPr/>
        </p:nvSpPr>
        <p:spPr bwMode="auto">
          <a:xfrm>
            <a:off x="5951538" y="1883609"/>
            <a:ext cx="49385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v-SE" altLang="en-US" sz="1600" dirty="0"/>
              <a:t>Bila diambil satu </a:t>
            </a:r>
            <a:r>
              <a:rPr lang="sv-SE" altLang="en-US" sz="1600" dirty="0" smtClean="0"/>
              <a:t>mahasiswa secara </a:t>
            </a:r>
            <a:r>
              <a:rPr lang="sv-SE" altLang="en-US" sz="1600" dirty="0"/>
              <a:t>random,</a:t>
            </a:r>
          </a:p>
          <a:p>
            <a:pPr eaLnBrk="1" hangingPunct="1"/>
            <a:r>
              <a:rPr lang="sv-SE" altLang="en-US" sz="1600" dirty="0"/>
              <a:t>berapa probabilitas </a:t>
            </a:r>
            <a:r>
              <a:rPr lang="sv-SE" altLang="en-US" sz="1600" dirty="0" smtClean="0"/>
              <a:t>bahwa dia adalah seorang</a:t>
            </a:r>
          </a:p>
          <a:p>
            <a:pPr eaLnBrk="1" hangingPunct="1"/>
            <a:r>
              <a:rPr lang="sv-SE" altLang="en-US" sz="1600" dirty="0" smtClean="0"/>
              <a:t>pengguna sepeda? </a:t>
            </a:r>
            <a:endParaRPr lang="sv-SE" altLang="en-US" sz="1600" dirty="0"/>
          </a:p>
        </p:txBody>
      </p:sp>
      <p:grpSp>
        <p:nvGrpSpPr>
          <p:cNvPr id="3093" name="Group 75"/>
          <p:cNvGrpSpPr>
            <a:grpSpLocks/>
          </p:cNvGrpSpPr>
          <p:nvPr/>
        </p:nvGrpSpPr>
        <p:grpSpPr bwMode="auto">
          <a:xfrm>
            <a:off x="960439" y="5518151"/>
            <a:ext cx="287337" cy="504825"/>
            <a:chOff x="792" y="3521"/>
            <a:chExt cx="182" cy="454"/>
          </a:xfrm>
        </p:grpSpPr>
        <p:sp>
          <p:nvSpPr>
            <p:cNvPr id="3111" name="Oval 76"/>
            <p:cNvSpPr>
              <a:spLocks noChangeArrowheads="1"/>
            </p:cNvSpPr>
            <p:nvPr/>
          </p:nvSpPr>
          <p:spPr bwMode="auto">
            <a:xfrm>
              <a:off x="839" y="3521"/>
              <a:ext cx="91" cy="9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12" name="AutoShape 77"/>
            <p:cNvSpPr>
              <a:spLocks noChangeArrowheads="1"/>
            </p:cNvSpPr>
            <p:nvPr/>
          </p:nvSpPr>
          <p:spPr bwMode="auto">
            <a:xfrm rot="10610901">
              <a:off x="792" y="3610"/>
              <a:ext cx="182" cy="181"/>
            </a:xfrm>
            <a:custGeom>
              <a:avLst/>
              <a:gdLst>
                <a:gd name="T0" fmla="*/ 159 w 21600"/>
                <a:gd name="T1" fmla="*/ 91 h 21600"/>
                <a:gd name="T2" fmla="*/ 91 w 21600"/>
                <a:gd name="T3" fmla="*/ 181 h 21600"/>
                <a:gd name="T4" fmla="*/ 23 w 21600"/>
                <a:gd name="T5" fmla="*/ 91 h 21600"/>
                <a:gd name="T6" fmla="*/ 9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535 h 21600"/>
                <a:gd name="T14" fmla="*/ 17090 w 21600"/>
                <a:gd name="T15" fmla="*/ 170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13" name="Rectangle 78"/>
            <p:cNvSpPr>
              <a:spLocks noChangeArrowheads="1"/>
            </p:cNvSpPr>
            <p:nvPr/>
          </p:nvSpPr>
          <p:spPr bwMode="auto">
            <a:xfrm>
              <a:off x="884" y="3793"/>
              <a:ext cx="45" cy="18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14" name="Rectangle 79"/>
            <p:cNvSpPr>
              <a:spLocks noChangeArrowheads="1"/>
            </p:cNvSpPr>
            <p:nvPr/>
          </p:nvSpPr>
          <p:spPr bwMode="auto">
            <a:xfrm>
              <a:off x="839" y="3793"/>
              <a:ext cx="45" cy="18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</p:grpSp>
      <p:grpSp>
        <p:nvGrpSpPr>
          <p:cNvPr id="3094" name="Group 80"/>
          <p:cNvGrpSpPr>
            <a:grpSpLocks/>
          </p:cNvGrpSpPr>
          <p:nvPr/>
        </p:nvGrpSpPr>
        <p:grpSpPr bwMode="auto">
          <a:xfrm>
            <a:off x="960439" y="4851400"/>
            <a:ext cx="287337" cy="503238"/>
            <a:chOff x="792" y="3521"/>
            <a:chExt cx="182" cy="454"/>
          </a:xfrm>
        </p:grpSpPr>
        <p:sp>
          <p:nvSpPr>
            <p:cNvPr id="3107" name="Oval 81"/>
            <p:cNvSpPr>
              <a:spLocks noChangeArrowheads="1"/>
            </p:cNvSpPr>
            <p:nvPr/>
          </p:nvSpPr>
          <p:spPr bwMode="auto">
            <a:xfrm>
              <a:off x="839" y="3521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08" name="AutoShape 82"/>
            <p:cNvSpPr>
              <a:spLocks noChangeArrowheads="1"/>
            </p:cNvSpPr>
            <p:nvPr/>
          </p:nvSpPr>
          <p:spPr bwMode="auto">
            <a:xfrm rot="10610901">
              <a:off x="792" y="3610"/>
              <a:ext cx="182" cy="181"/>
            </a:xfrm>
            <a:custGeom>
              <a:avLst/>
              <a:gdLst>
                <a:gd name="T0" fmla="*/ 159 w 21600"/>
                <a:gd name="T1" fmla="*/ 91 h 21600"/>
                <a:gd name="T2" fmla="*/ 91 w 21600"/>
                <a:gd name="T3" fmla="*/ 181 h 21600"/>
                <a:gd name="T4" fmla="*/ 23 w 21600"/>
                <a:gd name="T5" fmla="*/ 91 h 21600"/>
                <a:gd name="T6" fmla="*/ 9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535 h 21600"/>
                <a:gd name="T14" fmla="*/ 17090 w 21600"/>
                <a:gd name="T15" fmla="*/ 170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09" name="Rectangle 83"/>
            <p:cNvSpPr>
              <a:spLocks noChangeArrowheads="1"/>
            </p:cNvSpPr>
            <p:nvPr/>
          </p:nvSpPr>
          <p:spPr bwMode="auto">
            <a:xfrm>
              <a:off x="884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10" name="Rectangle 84"/>
            <p:cNvSpPr>
              <a:spLocks noChangeArrowheads="1"/>
            </p:cNvSpPr>
            <p:nvPr/>
          </p:nvSpPr>
          <p:spPr bwMode="auto">
            <a:xfrm>
              <a:off x="839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</p:grpSp>
      <p:sp>
        <p:nvSpPr>
          <p:cNvPr id="3095" name="Text Box 85"/>
          <p:cNvSpPr txBox="1">
            <a:spLocks noChangeArrowheads="1"/>
          </p:cNvSpPr>
          <p:nvPr/>
        </p:nvSpPr>
        <p:spPr bwMode="auto">
          <a:xfrm>
            <a:off x="1300164" y="5505450"/>
            <a:ext cx="15763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v-SE" altLang="en-US" sz="1600" dirty="0"/>
              <a:t>p</a:t>
            </a:r>
            <a:r>
              <a:rPr lang="sv-SE" altLang="en-US" sz="1600" dirty="0" smtClean="0"/>
              <a:t>engguna sepeda</a:t>
            </a:r>
            <a:endParaRPr lang="sv-SE" altLang="en-US" sz="1600" dirty="0"/>
          </a:p>
        </p:txBody>
      </p:sp>
      <p:sp>
        <p:nvSpPr>
          <p:cNvPr id="3096" name="Text Box 86"/>
          <p:cNvSpPr txBox="1">
            <a:spLocks noChangeArrowheads="1"/>
          </p:cNvSpPr>
          <p:nvPr/>
        </p:nvSpPr>
        <p:spPr bwMode="auto">
          <a:xfrm>
            <a:off x="1249363" y="4856163"/>
            <a:ext cx="19454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v-SE" altLang="en-US" sz="1600" dirty="0" smtClean="0"/>
              <a:t>bukan pengguna sepeda</a:t>
            </a:r>
            <a:endParaRPr lang="sv-SE" altLang="en-US" sz="1600" dirty="0"/>
          </a:p>
        </p:txBody>
      </p:sp>
      <p:graphicFrame>
        <p:nvGraphicFramePr>
          <p:cNvPr id="136284" name="Object 92"/>
          <p:cNvGraphicFramePr>
            <a:graphicFrameLocks noChangeAspect="1"/>
          </p:cNvGraphicFramePr>
          <p:nvPr/>
        </p:nvGraphicFramePr>
        <p:xfrm>
          <a:off x="6896100" y="3213100"/>
          <a:ext cx="2159000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Formel" r:id="rId6" imgW="647640" imgH="393480" progId="Equation.3">
                  <p:embed/>
                </p:oleObj>
              </mc:Choice>
              <mc:Fallback>
                <p:oleObj name="Formel" r:id="rId6" imgW="647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6100" y="3213100"/>
                        <a:ext cx="2159000" cy="130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93"/>
          <p:cNvGrpSpPr>
            <a:grpSpLocks/>
          </p:cNvGrpSpPr>
          <p:nvPr/>
        </p:nvGrpSpPr>
        <p:grpSpPr bwMode="auto">
          <a:xfrm>
            <a:off x="7464425" y="3644901"/>
            <a:ext cx="287338" cy="504825"/>
            <a:chOff x="792" y="3521"/>
            <a:chExt cx="182" cy="454"/>
          </a:xfrm>
        </p:grpSpPr>
        <p:sp>
          <p:nvSpPr>
            <p:cNvPr id="3103" name="Oval 94"/>
            <p:cNvSpPr>
              <a:spLocks noChangeArrowheads="1"/>
            </p:cNvSpPr>
            <p:nvPr/>
          </p:nvSpPr>
          <p:spPr bwMode="auto">
            <a:xfrm>
              <a:off x="839" y="3521"/>
              <a:ext cx="91" cy="9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04" name="AutoShape 95"/>
            <p:cNvSpPr>
              <a:spLocks noChangeArrowheads="1"/>
            </p:cNvSpPr>
            <p:nvPr/>
          </p:nvSpPr>
          <p:spPr bwMode="auto">
            <a:xfrm rot="10610901">
              <a:off x="792" y="3610"/>
              <a:ext cx="182" cy="181"/>
            </a:xfrm>
            <a:custGeom>
              <a:avLst/>
              <a:gdLst>
                <a:gd name="T0" fmla="*/ 159 w 21600"/>
                <a:gd name="T1" fmla="*/ 91 h 21600"/>
                <a:gd name="T2" fmla="*/ 91 w 21600"/>
                <a:gd name="T3" fmla="*/ 181 h 21600"/>
                <a:gd name="T4" fmla="*/ 23 w 21600"/>
                <a:gd name="T5" fmla="*/ 91 h 21600"/>
                <a:gd name="T6" fmla="*/ 9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535 h 21600"/>
                <a:gd name="T14" fmla="*/ 17090 w 21600"/>
                <a:gd name="T15" fmla="*/ 170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05" name="Rectangle 96"/>
            <p:cNvSpPr>
              <a:spLocks noChangeArrowheads="1"/>
            </p:cNvSpPr>
            <p:nvPr/>
          </p:nvSpPr>
          <p:spPr bwMode="auto">
            <a:xfrm>
              <a:off x="884" y="3793"/>
              <a:ext cx="45" cy="18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106" name="Rectangle 97"/>
            <p:cNvSpPr>
              <a:spLocks noChangeArrowheads="1"/>
            </p:cNvSpPr>
            <p:nvPr/>
          </p:nvSpPr>
          <p:spPr bwMode="auto">
            <a:xfrm>
              <a:off x="839" y="3793"/>
              <a:ext cx="45" cy="18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</p:grpSp>
      <p:sp>
        <p:nvSpPr>
          <p:cNvPr id="3098" name="Text Box 98"/>
          <p:cNvSpPr txBox="1">
            <a:spLocks noChangeArrowheads="1"/>
          </p:cNvSpPr>
          <p:nvPr/>
        </p:nvSpPr>
        <p:spPr bwMode="auto">
          <a:xfrm>
            <a:off x="7065964" y="4797426"/>
            <a:ext cx="11445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v-SE" altLang="en-US" dirty="0">
                <a:latin typeface="Arial Narrow" panose="020B0606020202030204" pitchFamily="34" charset="0"/>
              </a:rPr>
              <a:t>probabilitas</a:t>
            </a:r>
          </a:p>
        </p:txBody>
      </p:sp>
      <p:sp>
        <p:nvSpPr>
          <p:cNvPr id="3099" name="AutoShape 99"/>
          <p:cNvSpPr>
            <a:spLocks noChangeArrowheads="1"/>
          </p:cNvSpPr>
          <p:nvPr/>
        </p:nvSpPr>
        <p:spPr bwMode="auto">
          <a:xfrm>
            <a:off x="6426200" y="5138738"/>
            <a:ext cx="2736850" cy="431800"/>
          </a:xfrm>
          <a:prstGeom prst="leftRightArrow">
            <a:avLst>
              <a:gd name="adj1" fmla="val 42648"/>
              <a:gd name="adj2" fmla="val 82133"/>
            </a:avLst>
          </a:prstGeom>
          <a:gradFill rotWithShape="1">
            <a:gsLst>
              <a:gs pos="0">
                <a:schemeClr val="accent1"/>
              </a:gs>
              <a:gs pos="100000">
                <a:srgbClr val="FF996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3100" name="Text Box 100"/>
          <p:cNvSpPr txBox="1">
            <a:spLocks noChangeArrowheads="1"/>
          </p:cNvSpPr>
          <p:nvPr/>
        </p:nvSpPr>
        <p:spPr bwMode="auto">
          <a:xfrm>
            <a:off x="6096000" y="5153026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v-SE" altLang="en-US"/>
              <a:t>0</a:t>
            </a:r>
          </a:p>
        </p:txBody>
      </p:sp>
      <p:sp>
        <p:nvSpPr>
          <p:cNvPr id="3101" name="Text Box 101"/>
          <p:cNvSpPr txBox="1">
            <a:spLocks noChangeArrowheads="1"/>
          </p:cNvSpPr>
          <p:nvPr/>
        </p:nvSpPr>
        <p:spPr bwMode="auto">
          <a:xfrm>
            <a:off x="9120188" y="5153026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v-SE" altLang="en-US"/>
              <a:t>1</a:t>
            </a:r>
          </a:p>
        </p:txBody>
      </p:sp>
      <p:sp>
        <p:nvSpPr>
          <p:cNvPr id="3102" name="Text Box 102"/>
          <p:cNvSpPr txBox="1">
            <a:spLocks noChangeArrowheads="1"/>
          </p:cNvSpPr>
          <p:nvPr/>
        </p:nvSpPr>
        <p:spPr bwMode="auto">
          <a:xfrm>
            <a:off x="6719889" y="5654676"/>
            <a:ext cx="234711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v-SE" altLang="en-US" sz="1400">
                <a:latin typeface="Arial Narrow" panose="020B0606020202030204" pitchFamily="34" charset="0"/>
              </a:rPr>
              <a:t>Harga angka yang menunjukkan </a:t>
            </a:r>
          </a:p>
          <a:p>
            <a:pPr eaLnBrk="1" hangingPunct="1"/>
            <a:r>
              <a:rPr lang="sv-SE" altLang="en-US" sz="1400">
                <a:latin typeface="Arial Narrow" panose="020B0606020202030204" pitchFamily="34" charset="0"/>
              </a:rPr>
              <a:t>seberapa besar kemungkinan </a:t>
            </a:r>
          </a:p>
          <a:p>
            <a:pPr eaLnBrk="1" hangingPunct="1"/>
            <a:r>
              <a:rPr lang="sv-SE" altLang="en-US" sz="1400">
                <a:latin typeface="Arial Narrow" panose="020B0606020202030204" pitchFamily="34" charset="0"/>
              </a:rPr>
              <a:t>suatu peristiwa akan terjadi.</a:t>
            </a:r>
          </a:p>
          <a:p>
            <a:pPr eaLnBrk="1" hangingPunct="1"/>
            <a:endParaRPr lang="sv-SE" altLang="en-US" sz="140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82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136199" grpId="0" animBg="1"/>
      <p:bldP spid="136266" grpId="0"/>
      <p:bldP spid="3095" grpId="0"/>
      <p:bldP spid="3096" grpId="0"/>
      <p:bldP spid="3098" grpId="0"/>
      <p:bldP spid="3099" grpId="0" animBg="1"/>
      <p:bldP spid="3100" grpId="0"/>
      <p:bldP spid="3101" grpId="0"/>
      <p:bldP spid="31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 dirty="0" smtClean="0"/>
              <a:t>Probabilitas vs. </a:t>
            </a:r>
            <a:r>
              <a:rPr lang="sv-SE" altLang="en-US" dirty="0" smtClean="0"/>
              <a:t>Inferensi Statistik</a:t>
            </a:r>
            <a:endParaRPr lang="sv-SE" altLang="en-US" dirty="0" smtClean="0"/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3721100" y="2492376"/>
            <a:ext cx="1727200" cy="28797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sv-SE" altLang="en-US" sz="660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185349" name="AutoShape 5"/>
          <p:cNvSpPr>
            <a:spLocks noChangeArrowheads="1"/>
          </p:cNvSpPr>
          <p:nvPr/>
        </p:nvSpPr>
        <p:spPr bwMode="auto">
          <a:xfrm rot="10800000">
            <a:off x="5664200" y="3427414"/>
            <a:ext cx="1296988" cy="936625"/>
          </a:xfrm>
          <a:prstGeom prst="rightArrow">
            <a:avLst>
              <a:gd name="adj1" fmla="val 50000"/>
              <a:gd name="adj2" fmla="val 34619"/>
            </a:avLst>
          </a:prstGeom>
          <a:gradFill rotWithShape="1">
            <a:gsLst>
              <a:gs pos="0">
                <a:schemeClr val="accent1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Formel" r:id="rId4" imgW="114120" imgH="215640" progId="Equation.3">
                  <p:embed/>
                </p:oleObj>
              </mc:Choice>
              <mc:Fallback>
                <p:oleObj name="Formel" r:id="rId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412" name="Text Box 68"/>
          <p:cNvSpPr txBox="1">
            <a:spLocks noChangeArrowheads="1"/>
          </p:cNvSpPr>
          <p:nvPr/>
        </p:nvSpPr>
        <p:spPr bwMode="auto">
          <a:xfrm>
            <a:off x="5951539" y="1955800"/>
            <a:ext cx="49175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v-SE" altLang="en-US" sz="1600" dirty="0"/>
              <a:t>Bila diperoleh sampel seperti di bawah,</a:t>
            </a:r>
          </a:p>
          <a:p>
            <a:pPr eaLnBrk="1" hangingPunct="1"/>
            <a:r>
              <a:rPr lang="sv-SE" altLang="en-US" sz="1600" dirty="0"/>
              <a:t>berapa proporsi </a:t>
            </a:r>
            <a:r>
              <a:rPr lang="sv-SE" altLang="en-US" sz="1600" dirty="0" smtClean="0"/>
              <a:t>mahasiswa pengguna sepeda</a:t>
            </a:r>
            <a:endParaRPr lang="sv-SE" altLang="en-US" sz="1600" dirty="0"/>
          </a:p>
          <a:p>
            <a:pPr eaLnBrk="1" hangingPunct="1"/>
            <a:r>
              <a:rPr lang="sv-SE" altLang="en-US" sz="1600" dirty="0"/>
              <a:t>dalam populasi? </a:t>
            </a:r>
          </a:p>
        </p:txBody>
      </p:sp>
      <p:sp>
        <p:nvSpPr>
          <p:cNvPr id="4108" name="Rectangle 92"/>
          <p:cNvSpPr>
            <a:spLocks noChangeArrowheads="1"/>
          </p:cNvSpPr>
          <p:nvPr/>
        </p:nvSpPr>
        <p:spPr bwMode="auto">
          <a:xfrm>
            <a:off x="7105650" y="3068639"/>
            <a:ext cx="1150938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GB" altLang="en-US" sz="2000"/>
          </a:p>
        </p:txBody>
      </p:sp>
      <p:grpSp>
        <p:nvGrpSpPr>
          <p:cNvPr id="4109" name="Group 93"/>
          <p:cNvGrpSpPr>
            <a:grpSpLocks/>
          </p:cNvGrpSpPr>
          <p:nvPr/>
        </p:nvGrpSpPr>
        <p:grpSpPr bwMode="auto">
          <a:xfrm>
            <a:off x="7319964" y="3284539"/>
            <a:ext cx="287337" cy="504825"/>
            <a:chOff x="792" y="3521"/>
            <a:chExt cx="182" cy="454"/>
          </a:xfrm>
        </p:grpSpPr>
        <p:sp>
          <p:nvSpPr>
            <p:cNvPr id="4126" name="Oval 94"/>
            <p:cNvSpPr>
              <a:spLocks noChangeArrowheads="1"/>
            </p:cNvSpPr>
            <p:nvPr/>
          </p:nvSpPr>
          <p:spPr bwMode="auto">
            <a:xfrm>
              <a:off x="839" y="3521"/>
              <a:ext cx="91" cy="9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127" name="AutoShape 95"/>
            <p:cNvSpPr>
              <a:spLocks noChangeArrowheads="1"/>
            </p:cNvSpPr>
            <p:nvPr/>
          </p:nvSpPr>
          <p:spPr bwMode="auto">
            <a:xfrm rot="10610901">
              <a:off x="792" y="3610"/>
              <a:ext cx="182" cy="181"/>
            </a:xfrm>
            <a:custGeom>
              <a:avLst/>
              <a:gdLst>
                <a:gd name="T0" fmla="*/ 159 w 21600"/>
                <a:gd name="T1" fmla="*/ 91 h 21600"/>
                <a:gd name="T2" fmla="*/ 91 w 21600"/>
                <a:gd name="T3" fmla="*/ 181 h 21600"/>
                <a:gd name="T4" fmla="*/ 23 w 21600"/>
                <a:gd name="T5" fmla="*/ 91 h 21600"/>
                <a:gd name="T6" fmla="*/ 9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535 h 21600"/>
                <a:gd name="T14" fmla="*/ 17090 w 21600"/>
                <a:gd name="T15" fmla="*/ 170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128" name="Rectangle 96"/>
            <p:cNvSpPr>
              <a:spLocks noChangeArrowheads="1"/>
            </p:cNvSpPr>
            <p:nvPr/>
          </p:nvSpPr>
          <p:spPr bwMode="auto">
            <a:xfrm>
              <a:off x="884" y="3793"/>
              <a:ext cx="45" cy="18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129" name="Rectangle 97"/>
            <p:cNvSpPr>
              <a:spLocks noChangeArrowheads="1"/>
            </p:cNvSpPr>
            <p:nvPr/>
          </p:nvSpPr>
          <p:spPr bwMode="auto">
            <a:xfrm>
              <a:off x="839" y="3793"/>
              <a:ext cx="45" cy="18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</p:grpSp>
      <p:grpSp>
        <p:nvGrpSpPr>
          <p:cNvPr id="4110" name="Group 98"/>
          <p:cNvGrpSpPr>
            <a:grpSpLocks/>
          </p:cNvGrpSpPr>
          <p:nvPr/>
        </p:nvGrpSpPr>
        <p:grpSpPr bwMode="auto">
          <a:xfrm>
            <a:off x="7319964" y="4005264"/>
            <a:ext cx="287337" cy="503237"/>
            <a:chOff x="792" y="3521"/>
            <a:chExt cx="182" cy="454"/>
          </a:xfrm>
        </p:grpSpPr>
        <p:sp>
          <p:nvSpPr>
            <p:cNvPr id="4122" name="Oval 99"/>
            <p:cNvSpPr>
              <a:spLocks noChangeArrowheads="1"/>
            </p:cNvSpPr>
            <p:nvPr/>
          </p:nvSpPr>
          <p:spPr bwMode="auto">
            <a:xfrm>
              <a:off x="839" y="3521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123" name="AutoShape 100"/>
            <p:cNvSpPr>
              <a:spLocks noChangeArrowheads="1"/>
            </p:cNvSpPr>
            <p:nvPr/>
          </p:nvSpPr>
          <p:spPr bwMode="auto">
            <a:xfrm rot="10610901">
              <a:off x="792" y="3610"/>
              <a:ext cx="182" cy="181"/>
            </a:xfrm>
            <a:custGeom>
              <a:avLst/>
              <a:gdLst>
                <a:gd name="T0" fmla="*/ 159 w 21600"/>
                <a:gd name="T1" fmla="*/ 91 h 21600"/>
                <a:gd name="T2" fmla="*/ 91 w 21600"/>
                <a:gd name="T3" fmla="*/ 181 h 21600"/>
                <a:gd name="T4" fmla="*/ 23 w 21600"/>
                <a:gd name="T5" fmla="*/ 91 h 21600"/>
                <a:gd name="T6" fmla="*/ 9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535 h 21600"/>
                <a:gd name="T14" fmla="*/ 17090 w 21600"/>
                <a:gd name="T15" fmla="*/ 170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124" name="Rectangle 101"/>
            <p:cNvSpPr>
              <a:spLocks noChangeArrowheads="1"/>
            </p:cNvSpPr>
            <p:nvPr/>
          </p:nvSpPr>
          <p:spPr bwMode="auto">
            <a:xfrm>
              <a:off x="884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125" name="Rectangle 102"/>
            <p:cNvSpPr>
              <a:spLocks noChangeArrowheads="1"/>
            </p:cNvSpPr>
            <p:nvPr/>
          </p:nvSpPr>
          <p:spPr bwMode="auto">
            <a:xfrm>
              <a:off x="839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</p:grpSp>
      <p:grpSp>
        <p:nvGrpSpPr>
          <p:cNvPr id="4111" name="Group 108"/>
          <p:cNvGrpSpPr>
            <a:grpSpLocks/>
          </p:cNvGrpSpPr>
          <p:nvPr/>
        </p:nvGrpSpPr>
        <p:grpSpPr bwMode="auto">
          <a:xfrm>
            <a:off x="7753350" y="3284539"/>
            <a:ext cx="287338" cy="503237"/>
            <a:chOff x="792" y="3521"/>
            <a:chExt cx="182" cy="454"/>
          </a:xfrm>
        </p:grpSpPr>
        <p:sp>
          <p:nvSpPr>
            <p:cNvPr id="4118" name="Oval 109"/>
            <p:cNvSpPr>
              <a:spLocks noChangeArrowheads="1"/>
            </p:cNvSpPr>
            <p:nvPr/>
          </p:nvSpPr>
          <p:spPr bwMode="auto">
            <a:xfrm>
              <a:off x="839" y="3521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119" name="AutoShape 110"/>
            <p:cNvSpPr>
              <a:spLocks noChangeArrowheads="1"/>
            </p:cNvSpPr>
            <p:nvPr/>
          </p:nvSpPr>
          <p:spPr bwMode="auto">
            <a:xfrm rot="10610901">
              <a:off x="792" y="3610"/>
              <a:ext cx="182" cy="181"/>
            </a:xfrm>
            <a:custGeom>
              <a:avLst/>
              <a:gdLst>
                <a:gd name="T0" fmla="*/ 159 w 21600"/>
                <a:gd name="T1" fmla="*/ 91 h 21600"/>
                <a:gd name="T2" fmla="*/ 91 w 21600"/>
                <a:gd name="T3" fmla="*/ 181 h 21600"/>
                <a:gd name="T4" fmla="*/ 23 w 21600"/>
                <a:gd name="T5" fmla="*/ 91 h 21600"/>
                <a:gd name="T6" fmla="*/ 9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535 h 21600"/>
                <a:gd name="T14" fmla="*/ 17090 w 21600"/>
                <a:gd name="T15" fmla="*/ 170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120" name="Rectangle 111"/>
            <p:cNvSpPr>
              <a:spLocks noChangeArrowheads="1"/>
            </p:cNvSpPr>
            <p:nvPr/>
          </p:nvSpPr>
          <p:spPr bwMode="auto">
            <a:xfrm>
              <a:off x="884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121" name="Rectangle 112"/>
            <p:cNvSpPr>
              <a:spLocks noChangeArrowheads="1"/>
            </p:cNvSpPr>
            <p:nvPr/>
          </p:nvSpPr>
          <p:spPr bwMode="auto">
            <a:xfrm>
              <a:off x="839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</p:grpSp>
      <p:grpSp>
        <p:nvGrpSpPr>
          <p:cNvPr id="4112" name="Group 113"/>
          <p:cNvGrpSpPr>
            <a:grpSpLocks/>
          </p:cNvGrpSpPr>
          <p:nvPr/>
        </p:nvGrpSpPr>
        <p:grpSpPr bwMode="auto">
          <a:xfrm>
            <a:off x="7751764" y="4005264"/>
            <a:ext cx="287337" cy="503237"/>
            <a:chOff x="792" y="3521"/>
            <a:chExt cx="182" cy="454"/>
          </a:xfrm>
        </p:grpSpPr>
        <p:sp>
          <p:nvSpPr>
            <p:cNvPr id="4114" name="Oval 114"/>
            <p:cNvSpPr>
              <a:spLocks noChangeArrowheads="1"/>
            </p:cNvSpPr>
            <p:nvPr/>
          </p:nvSpPr>
          <p:spPr bwMode="auto">
            <a:xfrm>
              <a:off x="839" y="3521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115" name="AutoShape 115"/>
            <p:cNvSpPr>
              <a:spLocks noChangeArrowheads="1"/>
            </p:cNvSpPr>
            <p:nvPr/>
          </p:nvSpPr>
          <p:spPr bwMode="auto">
            <a:xfrm rot="10610901">
              <a:off x="792" y="3610"/>
              <a:ext cx="182" cy="181"/>
            </a:xfrm>
            <a:custGeom>
              <a:avLst/>
              <a:gdLst>
                <a:gd name="T0" fmla="*/ 159 w 21600"/>
                <a:gd name="T1" fmla="*/ 91 h 21600"/>
                <a:gd name="T2" fmla="*/ 91 w 21600"/>
                <a:gd name="T3" fmla="*/ 181 h 21600"/>
                <a:gd name="T4" fmla="*/ 23 w 21600"/>
                <a:gd name="T5" fmla="*/ 91 h 21600"/>
                <a:gd name="T6" fmla="*/ 9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535 h 21600"/>
                <a:gd name="T14" fmla="*/ 17090 w 21600"/>
                <a:gd name="T15" fmla="*/ 170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116" name="Rectangle 116"/>
            <p:cNvSpPr>
              <a:spLocks noChangeArrowheads="1"/>
            </p:cNvSpPr>
            <p:nvPr/>
          </p:nvSpPr>
          <p:spPr bwMode="auto">
            <a:xfrm>
              <a:off x="884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117" name="Rectangle 117"/>
            <p:cNvSpPr>
              <a:spLocks noChangeArrowheads="1"/>
            </p:cNvSpPr>
            <p:nvPr/>
          </p:nvSpPr>
          <p:spPr bwMode="auto">
            <a:xfrm>
              <a:off x="839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</p:grpSp>
      <p:sp>
        <p:nvSpPr>
          <p:cNvPr id="185462" name="Text Box 118"/>
          <p:cNvSpPr txBox="1">
            <a:spLocks noChangeArrowheads="1"/>
          </p:cNvSpPr>
          <p:nvPr/>
        </p:nvSpPr>
        <p:spPr bwMode="auto">
          <a:xfrm>
            <a:off x="5789614" y="4365626"/>
            <a:ext cx="11699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v-SE" altLang="en-US"/>
              <a:t>inferensi</a:t>
            </a:r>
          </a:p>
        </p:txBody>
      </p:sp>
      <p:sp>
        <p:nvSpPr>
          <p:cNvPr id="42" name="Text Box 73"/>
          <p:cNvSpPr txBox="1">
            <a:spLocks noChangeArrowheads="1"/>
          </p:cNvSpPr>
          <p:nvPr/>
        </p:nvSpPr>
        <p:spPr bwMode="auto">
          <a:xfrm>
            <a:off x="819150" y="1557338"/>
            <a:ext cx="46722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v-SE" altLang="en-US" dirty="0"/>
              <a:t>Permasalahan dalam </a:t>
            </a:r>
            <a:r>
              <a:rPr lang="sv-SE" altLang="en-US" dirty="0" smtClean="0"/>
              <a:t>inferensi statistik</a:t>
            </a:r>
            <a:endParaRPr lang="sv-SE" altLang="en-US" dirty="0"/>
          </a:p>
        </p:txBody>
      </p:sp>
      <p:grpSp>
        <p:nvGrpSpPr>
          <p:cNvPr id="43" name="Group 75"/>
          <p:cNvGrpSpPr>
            <a:grpSpLocks/>
          </p:cNvGrpSpPr>
          <p:nvPr/>
        </p:nvGrpSpPr>
        <p:grpSpPr bwMode="auto">
          <a:xfrm>
            <a:off x="8708789" y="5361739"/>
            <a:ext cx="287337" cy="504825"/>
            <a:chOff x="792" y="3521"/>
            <a:chExt cx="182" cy="454"/>
          </a:xfrm>
        </p:grpSpPr>
        <p:sp>
          <p:nvSpPr>
            <p:cNvPr id="44" name="Oval 76"/>
            <p:cNvSpPr>
              <a:spLocks noChangeArrowheads="1"/>
            </p:cNvSpPr>
            <p:nvPr/>
          </p:nvSpPr>
          <p:spPr bwMode="auto">
            <a:xfrm>
              <a:off x="839" y="3521"/>
              <a:ext cx="91" cy="90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5" name="AutoShape 77"/>
            <p:cNvSpPr>
              <a:spLocks noChangeArrowheads="1"/>
            </p:cNvSpPr>
            <p:nvPr/>
          </p:nvSpPr>
          <p:spPr bwMode="auto">
            <a:xfrm rot="10610901">
              <a:off x="792" y="3610"/>
              <a:ext cx="182" cy="181"/>
            </a:xfrm>
            <a:custGeom>
              <a:avLst/>
              <a:gdLst>
                <a:gd name="T0" fmla="*/ 159 w 21600"/>
                <a:gd name="T1" fmla="*/ 91 h 21600"/>
                <a:gd name="T2" fmla="*/ 91 w 21600"/>
                <a:gd name="T3" fmla="*/ 181 h 21600"/>
                <a:gd name="T4" fmla="*/ 23 w 21600"/>
                <a:gd name="T5" fmla="*/ 91 h 21600"/>
                <a:gd name="T6" fmla="*/ 9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535 h 21600"/>
                <a:gd name="T14" fmla="*/ 17090 w 21600"/>
                <a:gd name="T15" fmla="*/ 170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6" name="Rectangle 78"/>
            <p:cNvSpPr>
              <a:spLocks noChangeArrowheads="1"/>
            </p:cNvSpPr>
            <p:nvPr/>
          </p:nvSpPr>
          <p:spPr bwMode="auto">
            <a:xfrm>
              <a:off x="884" y="3793"/>
              <a:ext cx="45" cy="18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7" name="Rectangle 79"/>
            <p:cNvSpPr>
              <a:spLocks noChangeArrowheads="1"/>
            </p:cNvSpPr>
            <p:nvPr/>
          </p:nvSpPr>
          <p:spPr bwMode="auto">
            <a:xfrm>
              <a:off x="839" y="3793"/>
              <a:ext cx="45" cy="182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</p:grpSp>
      <p:grpSp>
        <p:nvGrpSpPr>
          <p:cNvPr id="48" name="Group 80"/>
          <p:cNvGrpSpPr>
            <a:grpSpLocks/>
          </p:cNvGrpSpPr>
          <p:nvPr/>
        </p:nvGrpSpPr>
        <p:grpSpPr bwMode="auto">
          <a:xfrm>
            <a:off x="8708789" y="4694988"/>
            <a:ext cx="287337" cy="503238"/>
            <a:chOff x="792" y="3521"/>
            <a:chExt cx="182" cy="454"/>
          </a:xfrm>
        </p:grpSpPr>
        <p:sp>
          <p:nvSpPr>
            <p:cNvPr id="49" name="Oval 81"/>
            <p:cNvSpPr>
              <a:spLocks noChangeArrowheads="1"/>
            </p:cNvSpPr>
            <p:nvPr/>
          </p:nvSpPr>
          <p:spPr bwMode="auto">
            <a:xfrm>
              <a:off x="839" y="3521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0" name="AutoShape 82"/>
            <p:cNvSpPr>
              <a:spLocks noChangeArrowheads="1"/>
            </p:cNvSpPr>
            <p:nvPr/>
          </p:nvSpPr>
          <p:spPr bwMode="auto">
            <a:xfrm rot="10610901">
              <a:off x="792" y="3610"/>
              <a:ext cx="182" cy="181"/>
            </a:xfrm>
            <a:custGeom>
              <a:avLst/>
              <a:gdLst>
                <a:gd name="T0" fmla="*/ 159 w 21600"/>
                <a:gd name="T1" fmla="*/ 91 h 21600"/>
                <a:gd name="T2" fmla="*/ 91 w 21600"/>
                <a:gd name="T3" fmla="*/ 181 h 21600"/>
                <a:gd name="T4" fmla="*/ 23 w 21600"/>
                <a:gd name="T5" fmla="*/ 91 h 21600"/>
                <a:gd name="T6" fmla="*/ 9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0 w 21600"/>
                <a:gd name="T13" fmla="*/ 4535 h 21600"/>
                <a:gd name="T14" fmla="*/ 17090 w 21600"/>
                <a:gd name="T15" fmla="*/ 170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1" name="Rectangle 83"/>
            <p:cNvSpPr>
              <a:spLocks noChangeArrowheads="1"/>
            </p:cNvSpPr>
            <p:nvPr/>
          </p:nvSpPr>
          <p:spPr bwMode="auto">
            <a:xfrm>
              <a:off x="884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2" name="Rectangle 84"/>
            <p:cNvSpPr>
              <a:spLocks noChangeArrowheads="1"/>
            </p:cNvSpPr>
            <p:nvPr/>
          </p:nvSpPr>
          <p:spPr bwMode="auto">
            <a:xfrm>
              <a:off x="839" y="3793"/>
              <a:ext cx="45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</p:grpSp>
      <p:sp>
        <p:nvSpPr>
          <p:cNvPr id="53" name="Text Box 85"/>
          <p:cNvSpPr txBox="1">
            <a:spLocks noChangeArrowheads="1"/>
          </p:cNvSpPr>
          <p:nvPr/>
        </p:nvSpPr>
        <p:spPr bwMode="auto">
          <a:xfrm>
            <a:off x="9048514" y="5349038"/>
            <a:ext cx="15763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v-SE" altLang="en-US" sz="1600" dirty="0"/>
              <a:t>p</a:t>
            </a:r>
            <a:r>
              <a:rPr lang="sv-SE" altLang="en-US" sz="1600" dirty="0" smtClean="0"/>
              <a:t>engguna sepeda</a:t>
            </a:r>
            <a:endParaRPr lang="sv-SE" altLang="en-US" sz="1600" dirty="0"/>
          </a:p>
        </p:txBody>
      </p:sp>
      <p:sp>
        <p:nvSpPr>
          <p:cNvPr id="54" name="Text Box 86"/>
          <p:cNvSpPr txBox="1">
            <a:spLocks noChangeArrowheads="1"/>
          </p:cNvSpPr>
          <p:nvPr/>
        </p:nvSpPr>
        <p:spPr bwMode="auto">
          <a:xfrm>
            <a:off x="8997713" y="4699751"/>
            <a:ext cx="19454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sv-SE" altLang="en-US" sz="1600" dirty="0" smtClean="0"/>
              <a:t>bukan pengguna sepeda</a:t>
            </a:r>
            <a:endParaRPr lang="sv-SE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7893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8" grpId="0" animBg="1"/>
      <p:bldP spid="185349" grpId="0" animBg="1"/>
      <p:bldP spid="185412" grpId="0"/>
      <p:bldP spid="4108" grpId="0" animBg="1"/>
      <p:bldP spid="185462" grpId="0"/>
      <p:bldP spid="53" grpId="0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Inferensi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dirty="0" smtClean="0"/>
                  <a:t>Inferensi</a:t>
                </a:r>
                <a:r>
                  <a:rPr lang="en-US" b="1" dirty="0"/>
                  <a:t> </a:t>
                </a:r>
                <a:r>
                  <a:rPr lang="en-US" b="1" dirty="0" err="1"/>
                  <a:t>statistik</a:t>
                </a:r>
                <a:r>
                  <a:rPr lang="en-US" b="1" dirty="0"/>
                  <a:t>: </a:t>
                </a:r>
                <a:r>
                  <a:rPr lang="en-US" dirty="0" err="1"/>
                  <a:t>pengambilan</a:t>
                </a:r>
                <a:r>
                  <a:rPr lang="en-US" dirty="0"/>
                  <a:t> </a:t>
                </a:r>
                <a:r>
                  <a:rPr lang="en-US" dirty="0" err="1"/>
                  <a:t>kesimpulan</a:t>
                </a:r>
                <a:r>
                  <a:rPr lang="en-US" dirty="0"/>
                  <a:t> </a:t>
                </a:r>
                <a:r>
                  <a:rPr lang="en-US" dirty="0" err="1"/>
                  <a:t>tentang</a:t>
                </a:r>
                <a:r>
                  <a:rPr lang="en-US" dirty="0"/>
                  <a:t> </a:t>
                </a:r>
                <a:r>
                  <a:rPr lang="en-US" dirty="0" smtClean="0"/>
                  <a:t>parameter </a:t>
                </a:r>
                <a:r>
                  <a:rPr lang="en-US" dirty="0" err="1" smtClean="0"/>
                  <a:t>populasi</a:t>
                </a:r>
                <a:r>
                  <a:rPr lang="en-US" dirty="0" smtClean="0"/>
                  <a:t> </a:t>
                </a:r>
                <a:r>
                  <a:rPr lang="en-US" dirty="0" err="1"/>
                  <a:t>berdasarkan</a:t>
                </a:r>
                <a:r>
                  <a:rPr lang="en-US" dirty="0"/>
                  <a:t> </a:t>
                </a:r>
                <a:r>
                  <a:rPr lang="en-US" dirty="0" err="1"/>
                  <a:t>analisis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sampel</a:t>
                </a:r>
                <a:endParaRPr lang="en-US" dirty="0"/>
              </a:p>
              <a:p>
                <a:r>
                  <a:rPr lang="it-IT" b="1" dirty="0"/>
                  <a:t>Konsep-konsep inferensi statistik: </a:t>
                </a:r>
                <a:r>
                  <a:rPr lang="it-IT" i="1" dirty="0"/>
                  <a:t>estimasi titik</a:t>
                </a:r>
                <a:r>
                  <a:rPr lang="it-IT" dirty="0"/>
                  <a:t>, </a:t>
                </a:r>
                <a:r>
                  <a:rPr lang="it-IT" i="1" dirty="0"/>
                  <a:t>estimasi </a:t>
                </a:r>
                <a:r>
                  <a:rPr lang="it-IT" i="1" dirty="0" smtClean="0"/>
                  <a:t>interval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i="1" dirty="0" err="1"/>
                  <a:t>uji</a:t>
                </a:r>
                <a:r>
                  <a:rPr lang="en-US" i="1" dirty="0"/>
                  <a:t> </a:t>
                </a:r>
                <a:r>
                  <a:rPr lang="en-US" i="1" dirty="0" err="1"/>
                  <a:t>hipotesis</a:t>
                </a:r>
                <a:endParaRPr lang="en-US" i="1" dirty="0"/>
              </a:p>
              <a:p>
                <a:r>
                  <a:rPr lang="en-US" b="1" dirty="0" err="1"/>
                  <a:t>Estimasi</a:t>
                </a:r>
                <a:r>
                  <a:rPr lang="en-US" b="1" dirty="0"/>
                  <a:t> parameter: </a:t>
                </a:r>
                <a:r>
                  <a:rPr lang="en-US" dirty="0" err="1"/>
                  <a:t>Menduga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parameter </a:t>
                </a:r>
                <a:r>
                  <a:rPr lang="en-US" dirty="0" err="1" smtClean="0"/>
                  <a:t>populasi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berdasarkan</a:t>
                </a:r>
                <a:r>
                  <a:rPr lang="en-US" dirty="0" smtClean="0"/>
                  <a:t> </a:t>
                </a:r>
                <a:r>
                  <a:rPr lang="en-US" dirty="0"/>
                  <a:t>data/</a:t>
                </a:r>
                <a:r>
                  <a:rPr lang="en-US" dirty="0" err="1"/>
                  <a:t>statistik</a:t>
                </a:r>
                <a:r>
                  <a:rPr lang="en-US" dirty="0"/>
                  <a:t>.</a:t>
                </a:r>
              </a:p>
              <a:p>
                <a:r>
                  <a:rPr lang="en-US" b="1" dirty="0" err="1"/>
                  <a:t>Estimasi</a:t>
                </a:r>
                <a:r>
                  <a:rPr lang="en-US" b="1" dirty="0"/>
                  <a:t> </a:t>
                </a:r>
                <a:r>
                  <a:rPr lang="en-US" b="1" dirty="0" err="1"/>
                  <a:t>titik</a:t>
                </a:r>
                <a:r>
                  <a:rPr lang="en-US" b="1" dirty="0"/>
                  <a:t>: </a:t>
                </a:r>
                <a:r>
                  <a:rPr lang="en-US" dirty="0" err="1"/>
                  <a:t>Menduga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tunggal</a:t>
                </a:r>
                <a:r>
                  <a:rPr lang="en-US" dirty="0"/>
                  <a:t> parameter </a:t>
                </a:r>
                <a:r>
                  <a:rPr lang="en-US" dirty="0" err="1" smtClean="0"/>
                  <a:t>populasi</a:t>
                </a:r>
                <a:r>
                  <a:rPr lang="en-US" dirty="0" smtClean="0"/>
                  <a:t>. </a:t>
                </a:r>
                <a:r>
                  <a:rPr lang="sv-SE" dirty="0" smtClean="0"/>
                  <a:t>Misalnya parameter mean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sv-SE" dirty="0" smtClean="0"/>
                  <a:t> </a:t>
                </a:r>
                <a:r>
                  <a:rPr lang="sv-SE" dirty="0"/>
                  <a:t>diduga dengan statistik </a:t>
                </a:r>
                <a:r>
                  <a:rPr lang="sv-SE" dirty="0" smtClean="0"/>
                  <a:t>rata-rata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endParaRPr lang="sv-SE" dirty="0"/>
              </a:p>
              <a:p>
                <a:r>
                  <a:rPr lang="en-US" b="1" dirty="0" err="1"/>
                  <a:t>Estimasi</a:t>
                </a:r>
                <a:r>
                  <a:rPr lang="en-US" b="1" dirty="0"/>
                  <a:t> interval: </a:t>
                </a:r>
                <a:r>
                  <a:rPr lang="en-US" dirty="0" err="1"/>
                  <a:t>Menduga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parameter </a:t>
                </a:r>
                <a:r>
                  <a:rPr lang="en-US" dirty="0" smtClean="0"/>
                  <a:t>mean </a:t>
                </a:r>
                <a:r>
                  <a:rPr lang="en-US" dirty="0" err="1" smtClean="0"/>
                  <a:t>populasi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dalam</a:t>
                </a:r>
                <a:r>
                  <a:rPr lang="en-US" dirty="0" smtClean="0"/>
                  <a:t> </a:t>
                </a:r>
                <a:r>
                  <a:rPr lang="sv-SE" dirty="0" smtClean="0"/>
                  <a:t>bentuk </a:t>
                </a:r>
                <a:r>
                  <a:rPr lang="sv-SE" dirty="0"/>
                  <a:t>interval. Misalnya diduga dengan </a:t>
                </a:r>
                <a:r>
                  <a:rPr lang="sv-SE" dirty="0" smtClean="0"/>
                  <a:t>suatu interval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081" r="-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61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Inferensi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168" y="1837657"/>
            <a:ext cx="10515600" cy="4351338"/>
          </a:xfrm>
        </p:spPr>
        <p:txBody>
          <a:bodyPr/>
          <a:lstStyle/>
          <a:p>
            <a:r>
              <a:rPr lang="en-US" b="1" dirty="0" err="1"/>
              <a:t>Uji</a:t>
            </a:r>
            <a:r>
              <a:rPr lang="en-US" b="1" dirty="0"/>
              <a:t> </a:t>
            </a:r>
            <a:r>
              <a:rPr lang="en-US" b="1" dirty="0" err="1"/>
              <a:t>hipotesis</a:t>
            </a:r>
            <a:r>
              <a:rPr lang="en-US" b="1" dirty="0"/>
              <a:t>: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smtClean="0"/>
              <a:t>proses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 smtClean="0"/>
              <a:t>dugaan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/>
              <a:t>nilai</a:t>
            </a:r>
            <a:r>
              <a:rPr lang="en-US" dirty="0"/>
              <a:t> parameter/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data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endParaRPr lang="en-US" dirty="0"/>
          </a:p>
          <a:p>
            <a:r>
              <a:rPr lang="en-US" b="1" dirty="0" err="1"/>
              <a:t>Hipotesis</a:t>
            </a:r>
            <a:r>
              <a:rPr lang="en-US" b="1" dirty="0"/>
              <a:t> </a:t>
            </a:r>
            <a:r>
              <a:rPr lang="en-US" b="1" dirty="0" err="1"/>
              <a:t>penelitian</a:t>
            </a:r>
            <a:r>
              <a:rPr lang="en-US" b="1" dirty="0"/>
              <a:t>: </a:t>
            </a:r>
            <a:r>
              <a:rPr lang="en-US" dirty="0" err="1"/>
              <a:t>hipotesis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dari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/>
              <a:t>yang akan </a:t>
            </a:r>
            <a:r>
              <a:rPr lang="en-US" dirty="0" err="1"/>
              <a:t>dilakukan</a:t>
            </a:r>
            <a:endParaRPr lang="en-US" dirty="0"/>
          </a:p>
          <a:p>
            <a:r>
              <a:rPr lang="en-US" b="1" dirty="0" err="1"/>
              <a:t>Hipotesis</a:t>
            </a:r>
            <a:r>
              <a:rPr lang="en-US" b="1" dirty="0"/>
              <a:t> </a:t>
            </a:r>
            <a:r>
              <a:rPr lang="en-US" b="1" dirty="0" err="1"/>
              <a:t>Statistik</a:t>
            </a:r>
            <a:r>
              <a:rPr lang="en-US" b="1" dirty="0"/>
              <a:t>: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smtClean="0"/>
              <a:t>parameter </a:t>
            </a:r>
            <a:r>
              <a:rPr lang="en-US" dirty="0" err="1" smtClean="0"/>
              <a:t>populasi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44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741" y="1347539"/>
            <a:ext cx="11189367" cy="52818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Populasi</a:t>
            </a:r>
            <a:r>
              <a:rPr lang="en-US" b="1" dirty="0"/>
              <a:t>: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yang </a:t>
            </a:r>
            <a:r>
              <a:rPr lang="en-US" dirty="0" err="1"/>
              <a:t>diamati</a:t>
            </a:r>
            <a:r>
              <a:rPr lang="en-US" dirty="0"/>
              <a:t>.</a:t>
            </a:r>
          </a:p>
          <a:p>
            <a:r>
              <a:rPr lang="en-US" b="1" dirty="0" err="1"/>
              <a:t>Sampel</a:t>
            </a:r>
            <a:r>
              <a:rPr lang="en-US" b="1" dirty="0"/>
              <a:t>: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dari </a:t>
            </a:r>
            <a:r>
              <a:rPr lang="en-US" dirty="0" err="1"/>
              <a:t>populasi</a:t>
            </a:r>
            <a:r>
              <a:rPr lang="en-US" dirty="0"/>
              <a:t>.</a:t>
            </a:r>
          </a:p>
          <a:p>
            <a:r>
              <a:rPr lang="en-US" b="1" dirty="0" err="1"/>
              <a:t>Sampel</a:t>
            </a:r>
            <a:r>
              <a:rPr lang="en-US" b="1" dirty="0"/>
              <a:t> Random: </a:t>
            </a:r>
            <a:r>
              <a:rPr lang="en-US" dirty="0" err="1"/>
              <a:t>sampel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dengan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fi-FI" dirty="0" smtClean="0"/>
              <a:t>populasi </a:t>
            </a:r>
            <a:r>
              <a:rPr lang="fi-FI" dirty="0"/>
              <a:t>mempunyai kemungkinan yang sama </a:t>
            </a:r>
            <a:r>
              <a:rPr lang="fi-FI" dirty="0" smtClean="0"/>
              <a:t>untuk </a:t>
            </a:r>
            <a:r>
              <a:rPr lang="en-US" dirty="0" err="1" smtClean="0"/>
              <a:t>terambil</a:t>
            </a:r>
            <a:r>
              <a:rPr lang="en-US" dirty="0"/>
              <a:t>.</a:t>
            </a:r>
          </a:p>
          <a:p>
            <a:r>
              <a:rPr lang="en-US" b="1" dirty="0"/>
              <a:t>Unit: </a:t>
            </a:r>
            <a:r>
              <a:rPr lang="en-US" dirty="0" err="1"/>
              <a:t>Anggota</a:t>
            </a:r>
            <a:r>
              <a:rPr lang="en-US" dirty="0"/>
              <a:t> (</a:t>
            </a:r>
            <a:r>
              <a:rPr lang="en-US" dirty="0" err="1"/>
              <a:t>elemen</a:t>
            </a:r>
            <a:r>
              <a:rPr lang="en-US" dirty="0"/>
              <a:t>) </a:t>
            </a:r>
            <a:r>
              <a:rPr lang="en-US" dirty="0" err="1"/>
              <a:t>populasi</a:t>
            </a:r>
            <a:endParaRPr lang="en-US" dirty="0"/>
          </a:p>
          <a:p>
            <a:r>
              <a:rPr lang="en-US" b="1" dirty="0" err="1"/>
              <a:t>Kerangka</a:t>
            </a:r>
            <a:r>
              <a:rPr lang="en-US" b="1" dirty="0"/>
              <a:t> </a:t>
            </a:r>
            <a:r>
              <a:rPr lang="en-US" b="1" dirty="0" err="1"/>
              <a:t>sampel</a:t>
            </a:r>
            <a:r>
              <a:rPr lang="en-US" b="1" dirty="0"/>
              <a:t>: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(unit)</a:t>
            </a:r>
          </a:p>
          <a:p>
            <a:r>
              <a:rPr lang="sv-SE" b="1" dirty="0"/>
              <a:t>Variabel: </a:t>
            </a:r>
            <a:r>
              <a:rPr lang="sv-SE" dirty="0"/>
              <a:t>Karakteristik dari unit yang ingin diamati</a:t>
            </a:r>
          </a:p>
          <a:p>
            <a:r>
              <a:rPr lang="en-US" b="1" dirty="0"/>
              <a:t>Parameter: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(</a:t>
            </a:r>
            <a:r>
              <a:rPr lang="en-US" dirty="0" err="1"/>
              <a:t>numerik</a:t>
            </a:r>
            <a:r>
              <a:rPr lang="en-US" dirty="0"/>
              <a:t>) yang </a:t>
            </a:r>
            <a:r>
              <a:rPr lang="en-US" dirty="0" err="1"/>
              <a:t>dihitung</a:t>
            </a:r>
            <a:r>
              <a:rPr lang="en-US" dirty="0"/>
              <a:t> dari </a:t>
            </a:r>
            <a:r>
              <a:rPr lang="en-US" dirty="0" err="1" smtClean="0"/>
              <a:t>populasi</a:t>
            </a:r>
            <a:r>
              <a:rPr lang="en-US" dirty="0" smtClean="0"/>
              <a:t>,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/>
              <a:t>deskripsi</a:t>
            </a:r>
            <a:r>
              <a:rPr lang="en-US" dirty="0"/>
              <a:t>/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.</a:t>
            </a:r>
          </a:p>
          <a:p>
            <a:r>
              <a:rPr lang="en-US" b="1" dirty="0" err="1"/>
              <a:t>Statistik</a:t>
            </a:r>
            <a:r>
              <a:rPr lang="en-US" b="1" dirty="0"/>
              <a:t>: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(</a:t>
            </a:r>
            <a:r>
              <a:rPr lang="en-US" dirty="0" err="1"/>
              <a:t>numerik</a:t>
            </a:r>
            <a:r>
              <a:rPr lang="en-US" dirty="0"/>
              <a:t>) yang </a:t>
            </a:r>
            <a:r>
              <a:rPr lang="en-US" dirty="0" err="1"/>
              <a:t>dihitung</a:t>
            </a:r>
            <a:r>
              <a:rPr lang="en-US" dirty="0"/>
              <a:t> dari </a:t>
            </a:r>
            <a:r>
              <a:rPr lang="en-US" dirty="0" err="1"/>
              <a:t>sampel</a:t>
            </a:r>
            <a:r>
              <a:rPr lang="en-US" dirty="0"/>
              <a:t>.</a:t>
            </a:r>
          </a:p>
          <a:p>
            <a:r>
              <a:rPr lang="en-US" b="1" dirty="0" err="1"/>
              <a:t>Distribusi</a:t>
            </a:r>
            <a:r>
              <a:rPr lang="en-US" b="1" dirty="0"/>
              <a:t> sampling </a:t>
            </a:r>
            <a:r>
              <a:rPr lang="en-US" b="1" dirty="0" err="1"/>
              <a:t>statistik</a:t>
            </a:r>
            <a:r>
              <a:rPr lang="en-US" b="1" dirty="0"/>
              <a:t>: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108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284</Words>
  <Application>Microsoft Office PowerPoint</Application>
  <PresentationFormat>Widescreen</PresentationFormat>
  <Paragraphs>47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Cambria Math</vt:lpstr>
      <vt:lpstr>Verdana</vt:lpstr>
      <vt:lpstr>Office Theme</vt:lpstr>
      <vt:lpstr>Microsoft Equation 3.0</vt:lpstr>
      <vt:lpstr>Inferensi Statistik</vt:lpstr>
      <vt:lpstr>Probabilitas vs. Inferensi Statistik</vt:lpstr>
      <vt:lpstr>Probabilitas vs. Inferensi Statistik</vt:lpstr>
      <vt:lpstr>Inferensi Statistik</vt:lpstr>
      <vt:lpstr>Inferensi Statistik</vt:lpstr>
      <vt:lpstr>Sampling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Inferensi Statistik</dc:title>
  <dc:creator>Sony</dc:creator>
  <cp:lastModifiedBy>Sony</cp:lastModifiedBy>
  <cp:revision>16</cp:revision>
  <dcterms:created xsi:type="dcterms:W3CDTF">2018-03-07T15:20:14Z</dcterms:created>
  <dcterms:modified xsi:type="dcterms:W3CDTF">2018-03-07T15:58:07Z</dcterms:modified>
</cp:coreProperties>
</file>